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36" r:id="rId2"/>
    <p:sldId id="256" r:id="rId3"/>
    <p:sldId id="263" r:id="rId4"/>
    <p:sldId id="258" r:id="rId5"/>
    <p:sldId id="337" r:id="rId6"/>
    <p:sldId id="338" r:id="rId7"/>
    <p:sldId id="339" r:id="rId8"/>
    <p:sldId id="340" r:id="rId9"/>
    <p:sldId id="291" r:id="rId10"/>
    <p:sldId id="342" r:id="rId11"/>
    <p:sldId id="343" r:id="rId12"/>
    <p:sldId id="344" r:id="rId13"/>
    <p:sldId id="346" r:id="rId14"/>
    <p:sldId id="345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57" d="100"/>
          <a:sy n="57" d="100"/>
        </p:scale>
        <p:origin x="96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57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74767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A characteristic is a feature of an object.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On your whiteboard, list 3 characteristics these animals have in common.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On your whiteboard, list 2 characteristics that are different between the animals.</a:t>
            </a:r>
          </a:p>
        </p:txBody>
      </p:sp>
      <p:pic>
        <p:nvPicPr>
          <p:cNvPr id="1028" name="Picture 4" descr="Image result for l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56" y="148208"/>
            <a:ext cx="3430791" cy="210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155" y="2250951"/>
            <a:ext cx="3430791" cy="2283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155" y="4533986"/>
            <a:ext cx="3430791" cy="21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3940827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4542765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 closed mouth, no horns and no legs,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blobicus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Branched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arrow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arrow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3281975" y="148208"/>
            <a:ext cx="8859276" cy="3530375"/>
            <a:chOff x="3129464" y="487356"/>
            <a:chExt cx="8859276" cy="3530375"/>
          </a:xfrm>
        </p:grpSpPr>
        <p:cxnSp>
          <p:nvCxnSpPr>
            <p:cNvPr id="13" name="Straight Arrow Connector 12"/>
            <p:cNvCxnSpPr>
              <a:stCxn id="43" idx="2"/>
              <a:endCxn id="44" idx="0"/>
            </p:cNvCxnSpPr>
            <p:nvPr/>
          </p:nvCxnSpPr>
          <p:spPr>
            <a:xfrm flipH="1">
              <a:off x="5993839" y="856688"/>
              <a:ext cx="1286386" cy="48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3" idx="2"/>
              <a:endCxn id="45" idx="0"/>
            </p:cNvCxnSpPr>
            <p:nvPr/>
          </p:nvCxnSpPr>
          <p:spPr>
            <a:xfrm>
              <a:off x="7280225" y="856688"/>
              <a:ext cx="1228679" cy="480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04962" y="487356"/>
              <a:ext cx="7505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Aliens</a:t>
              </a:r>
              <a:endParaRPr lang="en-AU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5990" y="1337366"/>
              <a:ext cx="137569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Open mouth</a:t>
              </a:r>
              <a:endParaRPr lang="en-AU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4149" y="1337365"/>
              <a:ext cx="14895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Closed mouth</a:t>
              </a:r>
              <a:endParaRPr lang="en-AU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38896" y="2306721"/>
              <a:ext cx="6719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Arms</a:t>
              </a:r>
              <a:endParaRPr lang="en-AU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50161" y="2306721"/>
              <a:ext cx="9733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arms</a:t>
              </a:r>
              <a:endParaRPr lang="en-AU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1788" y="3032337"/>
              <a:ext cx="6779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Hairy</a:t>
              </a:r>
              <a:endParaRPr lang="en-AU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57534" y="3022365"/>
              <a:ext cx="19319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quadlegius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44" idx="2"/>
              <a:endCxn id="46" idx="0"/>
            </p:cNvCxnSpPr>
            <p:nvPr/>
          </p:nvCxnSpPr>
          <p:spPr>
            <a:xfrm flipH="1">
              <a:off x="5374886" y="1706698"/>
              <a:ext cx="618953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4" idx="2"/>
              <a:endCxn id="47" idx="0"/>
            </p:cNvCxnSpPr>
            <p:nvPr/>
          </p:nvCxnSpPr>
          <p:spPr>
            <a:xfrm>
              <a:off x="5993839" y="1706698"/>
              <a:ext cx="642994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6" idx="2"/>
              <a:endCxn id="48" idx="0"/>
            </p:cNvCxnSpPr>
            <p:nvPr/>
          </p:nvCxnSpPr>
          <p:spPr>
            <a:xfrm flipH="1">
              <a:off x="4390760" y="2676053"/>
              <a:ext cx="98412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47" idx="2"/>
              <a:endCxn id="49" idx="0"/>
            </p:cNvCxnSpPr>
            <p:nvPr/>
          </p:nvCxnSpPr>
          <p:spPr>
            <a:xfrm>
              <a:off x="6636833" y="2676053"/>
              <a:ext cx="486671" cy="34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474185" y="2305772"/>
              <a:ext cx="74251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Horns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6965" y="2306721"/>
              <a:ext cx="104387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 horns</a:t>
              </a:r>
            </a:p>
          </p:txBody>
        </p:sp>
        <p:cxnSp>
          <p:nvCxnSpPr>
            <p:cNvPr id="23" name="Straight Arrow Connector 22"/>
            <p:cNvCxnSpPr>
              <a:stCxn id="45" idx="2"/>
              <a:endCxn id="21" idx="0"/>
            </p:cNvCxnSpPr>
            <p:nvPr/>
          </p:nvCxnSpPr>
          <p:spPr>
            <a:xfrm>
              <a:off x="8508904" y="1706697"/>
              <a:ext cx="1336537" cy="5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5" idx="2"/>
              <a:endCxn id="22" idx="0"/>
            </p:cNvCxnSpPr>
            <p:nvPr/>
          </p:nvCxnSpPr>
          <p:spPr>
            <a:xfrm flipH="1">
              <a:off x="8508903" y="1706697"/>
              <a:ext cx="1" cy="600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303022" y="3022120"/>
              <a:ext cx="168571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stripicus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1" idx="2"/>
              <a:endCxn id="26" idx="0"/>
            </p:cNvCxnSpPr>
            <p:nvPr/>
          </p:nvCxnSpPr>
          <p:spPr>
            <a:xfrm>
              <a:off x="9845441" y="2675104"/>
              <a:ext cx="1300440" cy="347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86791" y="3648399"/>
              <a:ext cx="168026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blobicus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97962" y="3647032"/>
              <a:ext cx="166263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fuzzicus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35" idx="2"/>
              <a:endCxn id="39" idx="0"/>
            </p:cNvCxnSpPr>
            <p:nvPr/>
          </p:nvCxnSpPr>
          <p:spPr>
            <a:xfrm flipH="1">
              <a:off x="8326925" y="3401669"/>
              <a:ext cx="402354" cy="246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6" idx="2"/>
              <a:endCxn id="40" idx="0"/>
            </p:cNvCxnSpPr>
            <p:nvPr/>
          </p:nvCxnSpPr>
          <p:spPr>
            <a:xfrm>
              <a:off x="9696281" y="3391452"/>
              <a:ext cx="532999" cy="255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291498" y="3032337"/>
              <a:ext cx="8755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legs</a:t>
              </a:r>
              <a:endParaRPr lang="en-AU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397962" y="3022120"/>
              <a:ext cx="5966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Legs</a:t>
              </a:r>
              <a:endParaRPr lang="en-AU" dirty="0"/>
            </a:p>
          </p:txBody>
        </p:sp>
        <p:cxnSp>
          <p:nvCxnSpPr>
            <p:cNvPr id="37" name="Straight Arrow Connector 36"/>
            <p:cNvCxnSpPr>
              <a:stCxn id="22" idx="2"/>
              <a:endCxn id="35" idx="0"/>
            </p:cNvCxnSpPr>
            <p:nvPr/>
          </p:nvCxnSpPr>
          <p:spPr>
            <a:xfrm>
              <a:off x="8508903" y="2676053"/>
              <a:ext cx="22037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2" idx="2"/>
              <a:endCxn id="36" idx="0"/>
            </p:cNvCxnSpPr>
            <p:nvPr/>
          </p:nvCxnSpPr>
          <p:spPr>
            <a:xfrm>
              <a:off x="8508903" y="2676053"/>
              <a:ext cx="1187378" cy="346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978253" y="3032337"/>
              <a:ext cx="1056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Not hairy</a:t>
              </a:r>
              <a:endParaRPr lang="en-AU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86367" y="3647032"/>
              <a:ext cx="19868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tritoothicus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2"/>
              <a:endCxn id="51" idx="0"/>
            </p:cNvCxnSpPr>
            <p:nvPr/>
          </p:nvCxnSpPr>
          <p:spPr>
            <a:xfrm>
              <a:off x="5506379" y="3401669"/>
              <a:ext cx="473401" cy="245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2"/>
              <a:endCxn id="50" idx="0"/>
            </p:cNvCxnSpPr>
            <p:nvPr/>
          </p:nvCxnSpPr>
          <p:spPr>
            <a:xfrm>
              <a:off x="5374886" y="2676053"/>
              <a:ext cx="131493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129464" y="3648272"/>
              <a:ext cx="16002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haricus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60" name="Straight Arrow Connector 59"/>
            <p:cNvCxnSpPr>
              <a:stCxn id="48" idx="2"/>
              <a:endCxn id="59" idx="0"/>
            </p:cNvCxnSpPr>
            <p:nvPr/>
          </p:nvCxnSpPr>
          <p:spPr>
            <a:xfrm flipH="1">
              <a:off x="3929598" y="3401669"/>
              <a:ext cx="461162" cy="24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l="16745" r="66637"/>
          <a:stretch/>
        </p:blipFill>
        <p:spPr>
          <a:xfrm>
            <a:off x="10369207" y="76400"/>
            <a:ext cx="1505608" cy="20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3940827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4542765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an open mouth, arms and is not hairy,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tritoothicus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Branched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arrow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arrow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3281975" y="148208"/>
            <a:ext cx="8859276" cy="3530375"/>
            <a:chOff x="3129464" y="487356"/>
            <a:chExt cx="8859276" cy="3530375"/>
          </a:xfrm>
        </p:grpSpPr>
        <p:cxnSp>
          <p:nvCxnSpPr>
            <p:cNvPr id="13" name="Straight Arrow Connector 12"/>
            <p:cNvCxnSpPr>
              <a:stCxn id="43" idx="2"/>
              <a:endCxn id="44" idx="0"/>
            </p:cNvCxnSpPr>
            <p:nvPr/>
          </p:nvCxnSpPr>
          <p:spPr>
            <a:xfrm flipH="1">
              <a:off x="5993839" y="856688"/>
              <a:ext cx="1286386" cy="48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3" idx="2"/>
              <a:endCxn id="45" idx="0"/>
            </p:cNvCxnSpPr>
            <p:nvPr/>
          </p:nvCxnSpPr>
          <p:spPr>
            <a:xfrm>
              <a:off x="7280225" y="856688"/>
              <a:ext cx="1228679" cy="480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04962" y="487356"/>
              <a:ext cx="7505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Aliens</a:t>
              </a:r>
              <a:endParaRPr lang="en-AU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5990" y="1337366"/>
              <a:ext cx="137569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Open mouth</a:t>
              </a:r>
              <a:endParaRPr lang="en-AU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4149" y="1337365"/>
              <a:ext cx="14895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Closed mouth</a:t>
              </a:r>
              <a:endParaRPr lang="en-AU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38896" y="2306721"/>
              <a:ext cx="6719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Arms</a:t>
              </a:r>
              <a:endParaRPr lang="en-AU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50161" y="2306721"/>
              <a:ext cx="9733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arms</a:t>
              </a:r>
              <a:endParaRPr lang="en-AU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1788" y="3032337"/>
              <a:ext cx="6779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Hairy</a:t>
              </a:r>
              <a:endParaRPr lang="en-AU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57534" y="3022365"/>
              <a:ext cx="19319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quadlegius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44" idx="2"/>
              <a:endCxn id="46" idx="0"/>
            </p:cNvCxnSpPr>
            <p:nvPr/>
          </p:nvCxnSpPr>
          <p:spPr>
            <a:xfrm flipH="1">
              <a:off x="5374886" y="1706698"/>
              <a:ext cx="618953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4" idx="2"/>
              <a:endCxn id="47" idx="0"/>
            </p:cNvCxnSpPr>
            <p:nvPr/>
          </p:nvCxnSpPr>
          <p:spPr>
            <a:xfrm>
              <a:off x="5993839" y="1706698"/>
              <a:ext cx="642994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6" idx="2"/>
              <a:endCxn id="48" idx="0"/>
            </p:cNvCxnSpPr>
            <p:nvPr/>
          </p:nvCxnSpPr>
          <p:spPr>
            <a:xfrm flipH="1">
              <a:off x="4390760" y="2676053"/>
              <a:ext cx="98412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47" idx="2"/>
              <a:endCxn id="49" idx="0"/>
            </p:cNvCxnSpPr>
            <p:nvPr/>
          </p:nvCxnSpPr>
          <p:spPr>
            <a:xfrm>
              <a:off x="6636833" y="2676053"/>
              <a:ext cx="486671" cy="34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474185" y="2305772"/>
              <a:ext cx="74251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Horns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6965" y="2306721"/>
              <a:ext cx="104387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 horns</a:t>
              </a:r>
            </a:p>
          </p:txBody>
        </p:sp>
        <p:cxnSp>
          <p:nvCxnSpPr>
            <p:cNvPr id="23" name="Straight Arrow Connector 22"/>
            <p:cNvCxnSpPr>
              <a:stCxn id="45" idx="2"/>
              <a:endCxn id="21" idx="0"/>
            </p:cNvCxnSpPr>
            <p:nvPr/>
          </p:nvCxnSpPr>
          <p:spPr>
            <a:xfrm>
              <a:off x="8508904" y="1706697"/>
              <a:ext cx="1336537" cy="5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5" idx="2"/>
              <a:endCxn id="22" idx="0"/>
            </p:cNvCxnSpPr>
            <p:nvPr/>
          </p:nvCxnSpPr>
          <p:spPr>
            <a:xfrm flipH="1">
              <a:off x="8508903" y="1706697"/>
              <a:ext cx="1" cy="600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303022" y="3022120"/>
              <a:ext cx="168571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stripicus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1" idx="2"/>
              <a:endCxn id="26" idx="0"/>
            </p:cNvCxnSpPr>
            <p:nvPr/>
          </p:nvCxnSpPr>
          <p:spPr>
            <a:xfrm>
              <a:off x="9845441" y="2675104"/>
              <a:ext cx="1300440" cy="347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86791" y="3648399"/>
              <a:ext cx="168026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blobicus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97962" y="3647032"/>
              <a:ext cx="166263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fuzzicus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35" idx="2"/>
              <a:endCxn id="39" idx="0"/>
            </p:cNvCxnSpPr>
            <p:nvPr/>
          </p:nvCxnSpPr>
          <p:spPr>
            <a:xfrm flipH="1">
              <a:off x="8326925" y="3401669"/>
              <a:ext cx="402354" cy="246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6" idx="2"/>
              <a:endCxn id="40" idx="0"/>
            </p:cNvCxnSpPr>
            <p:nvPr/>
          </p:nvCxnSpPr>
          <p:spPr>
            <a:xfrm>
              <a:off x="9696281" y="3391452"/>
              <a:ext cx="532999" cy="255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291498" y="3032337"/>
              <a:ext cx="8755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legs</a:t>
              </a:r>
              <a:endParaRPr lang="en-AU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397962" y="3022120"/>
              <a:ext cx="5966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Legs</a:t>
              </a:r>
              <a:endParaRPr lang="en-AU" dirty="0"/>
            </a:p>
          </p:txBody>
        </p:sp>
        <p:cxnSp>
          <p:nvCxnSpPr>
            <p:cNvPr id="37" name="Straight Arrow Connector 36"/>
            <p:cNvCxnSpPr>
              <a:stCxn id="22" idx="2"/>
              <a:endCxn id="35" idx="0"/>
            </p:cNvCxnSpPr>
            <p:nvPr/>
          </p:nvCxnSpPr>
          <p:spPr>
            <a:xfrm>
              <a:off x="8508903" y="2676053"/>
              <a:ext cx="22037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2" idx="2"/>
              <a:endCxn id="36" idx="0"/>
            </p:cNvCxnSpPr>
            <p:nvPr/>
          </p:nvCxnSpPr>
          <p:spPr>
            <a:xfrm>
              <a:off x="8508903" y="2676053"/>
              <a:ext cx="1187378" cy="346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978253" y="3032337"/>
              <a:ext cx="1056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Not hairy</a:t>
              </a:r>
              <a:endParaRPr lang="en-AU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86367" y="3647032"/>
              <a:ext cx="19868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tritoothicus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2"/>
              <a:endCxn id="51" idx="0"/>
            </p:cNvCxnSpPr>
            <p:nvPr/>
          </p:nvCxnSpPr>
          <p:spPr>
            <a:xfrm>
              <a:off x="5506379" y="3401669"/>
              <a:ext cx="473401" cy="245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2"/>
              <a:endCxn id="50" idx="0"/>
            </p:cNvCxnSpPr>
            <p:nvPr/>
          </p:nvCxnSpPr>
          <p:spPr>
            <a:xfrm>
              <a:off x="5374886" y="2676053"/>
              <a:ext cx="131493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129464" y="3648272"/>
              <a:ext cx="16002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haricus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60" name="Straight Arrow Connector 59"/>
            <p:cNvCxnSpPr>
              <a:stCxn id="48" idx="2"/>
              <a:endCxn id="59" idx="0"/>
            </p:cNvCxnSpPr>
            <p:nvPr/>
          </p:nvCxnSpPr>
          <p:spPr>
            <a:xfrm flipH="1">
              <a:off x="3929598" y="3401669"/>
              <a:ext cx="461162" cy="24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/>
          <a:srcRect l="66697" r="16882"/>
          <a:stretch/>
        </p:blipFill>
        <p:spPr>
          <a:xfrm>
            <a:off x="10441296" y="61923"/>
            <a:ext cx="1443691" cy="19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4592259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5194197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 closed mouth, no horns and legs,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fuzzicus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Tabular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directions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directions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8729" y="922307"/>
            <a:ext cx="65747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/>
              <a:t>1   a.  Mouth open …..…	Go to 2</a:t>
            </a:r>
          </a:p>
          <a:p>
            <a:r>
              <a:rPr lang="en-AU" sz="2200" dirty="0"/>
              <a:t> </a:t>
            </a:r>
            <a:r>
              <a:rPr lang="en-AU" sz="2200" dirty="0" smtClean="0"/>
              <a:t>    b.  Mouth closed ......	Go to 4</a:t>
            </a:r>
          </a:p>
          <a:p>
            <a:r>
              <a:rPr lang="en-AU" sz="2200" dirty="0" smtClean="0"/>
              <a:t>2   a.  Arms …………………	Go to 3</a:t>
            </a:r>
          </a:p>
          <a:p>
            <a:r>
              <a:rPr lang="en-AU" sz="2200" dirty="0" smtClean="0"/>
              <a:t>     b.  No arms ……..….…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quadlegius</a:t>
            </a:r>
            <a:endParaRPr lang="en-AU" sz="2200" i="1" dirty="0" smtClean="0"/>
          </a:p>
          <a:p>
            <a:r>
              <a:rPr lang="en-AU" sz="2200" dirty="0" smtClean="0"/>
              <a:t>3   a.  Hairy ………………...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hairicus</a:t>
            </a:r>
            <a:endParaRPr lang="en-AU" sz="2200" dirty="0" smtClean="0"/>
          </a:p>
          <a:p>
            <a:r>
              <a:rPr lang="en-AU" sz="2200" dirty="0" smtClean="0"/>
              <a:t>     b.  Not hairy …………..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tritoothicus</a:t>
            </a:r>
            <a:endParaRPr lang="en-AU" sz="2200" dirty="0" smtClean="0"/>
          </a:p>
          <a:p>
            <a:r>
              <a:rPr lang="en-AU" sz="2200" dirty="0" smtClean="0"/>
              <a:t>4   a.  No horns ……….….	Go to 5</a:t>
            </a:r>
          </a:p>
          <a:p>
            <a:r>
              <a:rPr lang="en-AU" sz="2200" dirty="0" smtClean="0"/>
              <a:t>     b.  Horns …………..……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stripicus</a:t>
            </a:r>
            <a:endParaRPr lang="en-AU" sz="2200" dirty="0" smtClean="0"/>
          </a:p>
          <a:p>
            <a:r>
              <a:rPr lang="en-AU" sz="2200" dirty="0" smtClean="0"/>
              <a:t>5   a.  No legs …….…….…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blobicus</a:t>
            </a:r>
            <a:endParaRPr lang="en-AU" sz="2200" dirty="0" smtClean="0"/>
          </a:p>
          <a:p>
            <a:r>
              <a:rPr lang="en-AU" sz="2200" dirty="0" smtClean="0"/>
              <a:t>     b.  Legs ….……………...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fuzzicus</a:t>
            </a:r>
            <a:endParaRPr lang="en-AU" sz="2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3622" r="49998"/>
          <a:stretch/>
        </p:blipFill>
        <p:spPr>
          <a:xfrm>
            <a:off x="9796885" y="274328"/>
            <a:ext cx="1997094" cy="27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4592259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5194197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 closed mouth and horns,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stripicus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Tabular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directions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directions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8729" y="922307"/>
            <a:ext cx="65747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/>
              <a:t>1   a.  Mouth open …..…	Go to 2</a:t>
            </a:r>
          </a:p>
          <a:p>
            <a:r>
              <a:rPr lang="en-AU" sz="2200" dirty="0"/>
              <a:t> </a:t>
            </a:r>
            <a:r>
              <a:rPr lang="en-AU" sz="2200" dirty="0" smtClean="0"/>
              <a:t>    b.  Mouth closed ......	Go to 4</a:t>
            </a:r>
          </a:p>
          <a:p>
            <a:r>
              <a:rPr lang="en-AU" sz="2200" dirty="0" smtClean="0"/>
              <a:t>2   a.  Arms …………………	Go to 3</a:t>
            </a:r>
          </a:p>
          <a:p>
            <a:r>
              <a:rPr lang="en-AU" sz="2200" dirty="0" smtClean="0"/>
              <a:t>     b.  No arms ……..….…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quadlegius</a:t>
            </a:r>
            <a:endParaRPr lang="en-AU" sz="2200" i="1" dirty="0" smtClean="0"/>
          </a:p>
          <a:p>
            <a:r>
              <a:rPr lang="en-AU" sz="2200" dirty="0" smtClean="0"/>
              <a:t>3   a.  Hairy ………………...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hairicus</a:t>
            </a:r>
            <a:endParaRPr lang="en-AU" sz="2200" dirty="0" smtClean="0"/>
          </a:p>
          <a:p>
            <a:r>
              <a:rPr lang="en-AU" sz="2200" dirty="0" smtClean="0"/>
              <a:t>     b.  Not hairy …………..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tritoothicus</a:t>
            </a:r>
            <a:endParaRPr lang="en-AU" sz="2200" dirty="0" smtClean="0"/>
          </a:p>
          <a:p>
            <a:r>
              <a:rPr lang="en-AU" sz="2200" dirty="0" smtClean="0"/>
              <a:t>4   a.  No horns ……….….	Go to 5</a:t>
            </a:r>
          </a:p>
          <a:p>
            <a:r>
              <a:rPr lang="en-AU" sz="2200" dirty="0" smtClean="0"/>
              <a:t>     b.  Horns …………..……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stripicus</a:t>
            </a:r>
            <a:endParaRPr lang="en-AU" sz="2200" dirty="0" smtClean="0"/>
          </a:p>
          <a:p>
            <a:r>
              <a:rPr lang="en-AU" sz="2200" dirty="0" smtClean="0"/>
              <a:t>5   a.  No legs …….…….…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blobicus</a:t>
            </a:r>
            <a:endParaRPr lang="en-AU" sz="2200" dirty="0" smtClean="0"/>
          </a:p>
          <a:p>
            <a:r>
              <a:rPr lang="en-AU" sz="2200" dirty="0" smtClean="0"/>
              <a:t>     b.  Legs ….……………...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fuzzicus</a:t>
            </a:r>
            <a:endParaRPr lang="en-AU" sz="2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9856" r="33350"/>
          <a:stretch/>
        </p:blipFill>
        <p:spPr>
          <a:xfrm>
            <a:off x="9866197" y="70074"/>
            <a:ext cx="2047583" cy="27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4592259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5194197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an open mouth, arms and is hairy,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hairicus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Tabular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directions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directions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8729" y="922307"/>
            <a:ext cx="65747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/>
              <a:t>1   a.  Mouth open …..…	Go to 2</a:t>
            </a:r>
          </a:p>
          <a:p>
            <a:r>
              <a:rPr lang="en-AU" sz="2200" dirty="0"/>
              <a:t> </a:t>
            </a:r>
            <a:r>
              <a:rPr lang="en-AU" sz="2200" dirty="0" smtClean="0"/>
              <a:t>    b.  Mouth closed ......	Go to 4</a:t>
            </a:r>
          </a:p>
          <a:p>
            <a:r>
              <a:rPr lang="en-AU" sz="2200" dirty="0" smtClean="0"/>
              <a:t>2   a.  Arms …………………	Go to 3</a:t>
            </a:r>
          </a:p>
          <a:p>
            <a:r>
              <a:rPr lang="en-AU" sz="2200" dirty="0" smtClean="0"/>
              <a:t>     b.  No arms ……..….…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quadlegius</a:t>
            </a:r>
            <a:endParaRPr lang="en-AU" sz="2200" i="1" dirty="0" smtClean="0"/>
          </a:p>
          <a:p>
            <a:r>
              <a:rPr lang="en-AU" sz="2200" dirty="0" smtClean="0"/>
              <a:t>3   a.  Hairy ………………...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hairicus</a:t>
            </a:r>
            <a:endParaRPr lang="en-AU" sz="2200" dirty="0" smtClean="0"/>
          </a:p>
          <a:p>
            <a:r>
              <a:rPr lang="en-AU" sz="2200" dirty="0" smtClean="0"/>
              <a:t>     b.  Not hairy …………..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tritoothicus</a:t>
            </a:r>
            <a:endParaRPr lang="en-AU" sz="2200" dirty="0" smtClean="0"/>
          </a:p>
          <a:p>
            <a:r>
              <a:rPr lang="en-AU" sz="2200" dirty="0" smtClean="0"/>
              <a:t>4   a.  No horns ……….….	Go to 5</a:t>
            </a:r>
          </a:p>
          <a:p>
            <a:r>
              <a:rPr lang="en-AU" sz="2200" dirty="0" smtClean="0"/>
              <a:t>     b.  Horns …………..……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stripicus</a:t>
            </a:r>
            <a:endParaRPr lang="en-AU" sz="2200" dirty="0" smtClean="0"/>
          </a:p>
          <a:p>
            <a:r>
              <a:rPr lang="en-AU" sz="2200" dirty="0" smtClean="0"/>
              <a:t>5   a.  No legs …….…….…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blobicus</a:t>
            </a:r>
            <a:endParaRPr lang="en-AU" sz="2200" dirty="0" smtClean="0"/>
          </a:p>
          <a:p>
            <a:r>
              <a:rPr lang="en-AU" sz="2200" dirty="0" smtClean="0"/>
              <a:t>     b.  Legs ….……………...	</a:t>
            </a:r>
            <a:r>
              <a:rPr lang="en-AU" sz="2200" i="1" dirty="0" err="1" smtClean="0"/>
              <a:t>Alienus</a:t>
            </a:r>
            <a:r>
              <a:rPr lang="en-AU" sz="2200" i="1" dirty="0" smtClean="0"/>
              <a:t> </a:t>
            </a:r>
            <a:r>
              <a:rPr lang="en-AU" sz="2200" i="1" dirty="0" err="1" smtClean="0"/>
              <a:t>fuzzicus</a:t>
            </a:r>
            <a:endParaRPr lang="en-AU" sz="2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82855"/>
          <a:stretch/>
        </p:blipFill>
        <p:spPr>
          <a:xfrm>
            <a:off x="9685742" y="128292"/>
            <a:ext cx="2090373" cy="27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0331172" cy="4265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/>
              <a:t>Everyday, we classify objects into groups in many different ways.</a:t>
            </a:r>
          </a:p>
          <a:p>
            <a:pPr>
              <a:spcAft>
                <a:spcPts val="1200"/>
              </a:spcAft>
            </a:pP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Understanding simple dichotomous keys will help you understand how organisms are grouped together using their similarities and differences.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" y="732254"/>
            <a:ext cx="8031450" cy="871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Use the branched key to identify the objects below: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-2" y="2529094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2300" y="3113869"/>
            <a:ext cx="8772537" cy="665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Draw a </a:t>
            </a:r>
            <a:r>
              <a:rPr lang="en-AU" sz="2800" dirty="0" err="1" smtClean="0"/>
              <a:t>glap</a:t>
            </a:r>
            <a:r>
              <a:rPr lang="en-AU" sz="2800" dirty="0" smtClean="0"/>
              <a:t> and a </a:t>
            </a:r>
            <a:r>
              <a:rPr lang="en-AU" sz="2800" dirty="0" err="1" smtClean="0"/>
              <a:t>snef</a:t>
            </a:r>
            <a:r>
              <a:rPr lang="en-AU" sz="2800" dirty="0" smtClean="0"/>
              <a:t>.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4823945"/>
            <a:ext cx="9615225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Which characteristic in the key is not a good characteristic to use?  Explain your choice.</a:t>
            </a:r>
            <a:endParaRPr lang="en-AU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574488" y="1014919"/>
            <a:ext cx="5526347" cy="2834230"/>
            <a:chOff x="6500553" y="214495"/>
            <a:chExt cx="5526347" cy="2834230"/>
          </a:xfrm>
        </p:grpSpPr>
        <p:grpSp>
          <p:nvGrpSpPr>
            <p:cNvPr id="11" name="Group 10"/>
            <p:cNvGrpSpPr/>
            <p:nvPr/>
          </p:nvGrpSpPr>
          <p:grpSpPr>
            <a:xfrm>
              <a:off x="6562322" y="214495"/>
              <a:ext cx="5464578" cy="2406286"/>
              <a:chOff x="6428227" y="755155"/>
              <a:chExt cx="5464578" cy="240628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428227" y="755155"/>
                <a:ext cx="5464578" cy="2406286"/>
                <a:chOff x="6428227" y="755155"/>
                <a:chExt cx="5464578" cy="2406286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568046" y="755155"/>
                  <a:ext cx="118494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 smtClean="0"/>
                    <a:t>All Objects</a:t>
                  </a:r>
                  <a:endParaRPr lang="en-AU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730145" y="1499546"/>
                  <a:ext cx="79226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 smtClean="0"/>
                    <a:t>Round</a:t>
                  </a:r>
                  <a:endParaRPr lang="en-AU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9798620" y="1499546"/>
                  <a:ext cx="83728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 smtClean="0"/>
                    <a:t>Square</a:t>
                  </a:r>
                  <a:endParaRPr lang="en-AU" dirty="0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970146" y="2137357"/>
                  <a:ext cx="4380739" cy="377964"/>
                  <a:chOff x="6990094" y="2138522"/>
                  <a:chExt cx="4380739" cy="377964"/>
                </a:xfrm>
              </p:grpSpPr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990094" y="2138522"/>
                    <a:ext cx="700833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 smtClean="0"/>
                      <a:t>Spots</a:t>
                    </a:r>
                    <a:endParaRPr lang="en-AU" dirty="0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9600024" y="2144099"/>
                    <a:ext cx="700833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 smtClean="0"/>
                      <a:t>Spots</a:t>
                    </a:r>
                    <a:endParaRPr lang="en-AU" dirty="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7933432" y="2147154"/>
                    <a:ext cx="827471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 smtClean="0"/>
                      <a:t>Stripes</a:t>
                    </a:r>
                    <a:endParaRPr lang="en-AU" dirty="0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0543362" y="2142613"/>
                    <a:ext cx="827471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 smtClean="0"/>
                      <a:t>Stripes</a:t>
                    </a:r>
                    <a:endParaRPr lang="en-AU" dirty="0"/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6428227" y="2786322"/>
                  <a:ext cx="5464578" cy="375119"/>
                  <a:chOff x="6391974" y="2778014"/>
                  <a:chExt cx="5464578" cy="375119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6391974" y="2778014"/>
                    <a:ext cx="2674196" cy="375119"/>
                    <a:chOff x="6391974" y="2778014"/>
                    <a:chExt cx="2674196" cy="375119"/>
                  </a:xfrm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6391974" y="2783801"/>
                      <a:ext cx="1279005" cy="369332"/>
                      <a:chOff x="6391974" y="2783801"/>
                      <a:chExt cx="1279005" cy="369332"/>
                    </a:xfrm>
                  </p:grpSpPr>
                  <p:sp>
                    <p:nvSpPr>
                      <p:cNvPr id="47" name="TextBox 46"/>
                      <p:cNvSpPr txBox="1"/>
                      <p:nvPr/>
                    </p:nvSpPr>
                    <p:spPr>
                      <a:xfrm>
                        <a:off x="6391974" y="2783801"/>
                        <a:ext cx="471604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Big</a:t>
                        </a:r>
                        <a:endParaRPr lang="en-AU" dirty="0"/>
                      </a:p>
                    </p:txBody>
                  </p:sp>
                  <p:sp>
                    <p:nvSpPr>
                      <p:cNvPr id="48" name="TextBox 47"/>
                      <p:cNvSpPr txBox="1"/>
                      <p:nvPr/>
                    </p:nvSpPr>
                    <p:spPr>
                      <a:xfrm>
                        <a:off x="6979764" y="2783801"/>
                        <a:ext cx="691215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Small</a:t>
                        </a:r>
                        <a:endParaRPr lang="en-AU" dirty="0"/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7787165" y="2778014"/>
                      <a:ext cx="1279005" cy="369332"/>
                      <a:chOff x="6391974" y="2783801"/>
                      <a:chExt cx="1279005" cy="369332"/>
                    </a:xfrm>
                  </p:grpSpPr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6391974" y="2783801"/>
                        <a:ext cx="471604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Big</a:t>
                        </a:r>
                        <a:endParaRPr lang="en-AU" dirty="0"/>
                      </a:p>
                    </p:txBody>
                  </p:sp>
                  <p:sp>
                    <p:nvSpPr>
                      <p:cNvPr id="46" name="TextBox 45"/>
                      <p:cNvSpPr txBox="1"/>
                      <p:nvPr/>
                    </p:nvSpPr>
                    <p:spPr>
                      <a:xfrm>
                        <a:off x="6979764" y="2783801"/>
                        <a:ext cx="691215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Small</a:t>
                        </a:r>
                        <a:endParaRPr lang="en-AU" dirty="0"/>
                      </a:p>
                    </p:txBody>
                  </p:sp>
                </p:grpSp>
              </p:grp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9182356" y="2778014"/>
                    <a:ext cx="2674196" cy="375119"/>
                    <a:chOff x="6391974" y="2778014"/>
                    <a:chExt cx="2674196" cy="375119"/>
                  </a:xfrm>
                </p:grpSpPr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6391974" y="2783801"/>
                      <a:ext cx="1279005" cy="369332"/>
                      <a:chOff x="6391974" y="2783801"/>
                      <a:chExt cx="1279005" cy="369332"/>
                    </a:xfrm>
                  </p:grpSpPr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391974" y="2783801"/>
                        <a:ext cx="471604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Big</a:t>
                        </a:r>
                        <a:endParaRPr lang="en-AU" dirty="0"/>
                      </a:p>
                    </p:txBody>
                  </p:sp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6979764" y="2783801"/>
                        <a:ext cx="691215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Small</a:t>
                        </a:r>
                        <a:endParaRPr lang="en-AU" dirty="0"/>
                      </a:p>
                    </p:txBody>
                  </p:sp>
                </p:grp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7787165" y="2778014"/>
                      <a:ext cx="1279005" cy="369332"/>
                      <a:chOff x="6391974" y="2783801"/>
                      <a:chExt cx="1279005" cy="369332"/>
                    </a:xfrm>
                  </p:grpSpPr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6391974" y="2783801"/>
                        <a:ext cx="471604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Big</a:t>
                        </a:r>
                        <a:endParaRPr lang="en-AU" dirty="0"/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6979764" y="2783801"/>
                        <a:ext cx="691215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AU" dirty="0" smtClean="0"/>
                          <a:t>Small</a:t>
                        </a:r>
                        <a:endParaRPr lang="en-AU" dirty="0"/>
                      </a:p>
                    </p:txBody>
                  </p:sp>
                </p:grpSp>
              </p:grpSp>
            </p:grpSp>
          </p:grpSp>
          <p:cxnSp>
            <p:nvCxnSpPr>
              <p:cNvPr id="16" name="Straight Arrow Connector 15"/>
              <p:cNvCxnSpPr>
                <a:stCxn id="30" idx="2"/>
                <a:endCxn id="31" idx="0"/>
              </p:cNvCxnSpPr>
              <p:nvPr/>
            </p:nvCxnSpPr>
            <p:spPr>
              <a:xfrm flipH="1">
                <a:off x="8126279" y="1124487"/>
                <a:ext cx="1034237" cy="375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9160516" y="1119520"/>
                <a:ext cx="1034237" cy="375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31" idx="2"/>
                <a:endCxn id="49" idx="0"/>
              </p:cNvCxnSpPr>
              <p:nvPr/>
            </p:nvCxnSpPr>
            <p:spPr>
              <a:xfrm flipH="1">
                <a:off x="7320563" y="1868878"/>
                <a:ext cx="805716" cy="2684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31" idx="2"/>
                <a:endCxn id="51" idx="0"/>
              </p:cNvCxnSpPr>
              <p:nvPr/>
            </p:nvCxnSpPr>
            <p:spPr>
              <a:xfrm>
                <a:off x="8126279" y="1868878"/>
                <a:ext cx="200941" cy="2771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32" idx="2"/>
                <a:endCxn id="50" idx="0"/>
              </p:cNvCxnSpPr>
              <p:nvPr/>
            </p:nvCxnSpPr>
            <p:spPr>
              <a:xfrm flipH="1">
                <a:off x="9930493" y="1868878"/>
                <a:ext cx="286767" cy="2740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32" idx="2"/>
                <a:endCxn id="52" idx="0"/>
              </p:cNvCxnSpPr>
              <p:nvPr/>
            </p:nvCxnSpPr>
            <p:spPr>
              <a:xfrm>
                <a:off x="10217260" y="1868878"/>
                <a:ext cx="719890" cy="272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49" idx="2"/>
                <a:endCxn id="47" idx="0"/>
              </p:cNvCxnSpPr>
              <p:nvPr/>
            </p:nvCxnSpPr>
            <p:spPr>
              <a:xfrm flipH="1">
                <a:off x="6664029" y="2506689"/>
                <a:ext cx="656534" cy="285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49" idx="2"/>
                <a:endCxn id="48" idx="0"/>
              </p:cNvCxnSpPr>
              <p:nvPr/>
            </p:nvCxnSpPr>
            <p:spPr>
              <a:xfrm>
                <a:off x="7320563" y="2506689"/>
                <a:ext cx="41062" cy="285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51" idx="2"/>
                <a:endCxn id="45" idx="0"/>
              </p:cNvCxnSpPr>
              <p:nvPr/>
            </p:nvCxnSpPr>
            <p:spPr>
              <a:xfrm flipH="1">
                <a:off x="8059220" y="2515321"/>
                <a:ext cx="268000" cy="27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51" idx="2"/>
                <a:endCxn id="46" idx="0"/>
              </p:cNvCxnSpPr>
              <p:nvPr/>
            </p:nvCxnSpPr>
            <p:spPr>
              <a:xfrm>
                <a:off x="8327220" y="2515321"/>
                <a:ext cx="429596" cy="27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50" idx="2"/>
                <a:endCxn id="41" idx="0"/>
              </p:cNvCxnSpPr>
              <p:nvPr/>
            </p:nvCxnSpPr>
            <p:spPr>
              <a:xfrm flipH="1">
                <a:off x="9454411" y="2512266"/>
                <a:ext cx="476082" cy="2798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50" idx="2"/>
                <a:endCxn id="42" idx="0"/>
              </p:cNvCxnSpPr>
              <p:nvPr/>
            </p:nvCxnSpPr>
            <p:spPr>
              <a:xfrm>
                <a:off x="9930493" y="2512266"/>
                <a:ext cx="221514" cy="2798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52" idx="2"/>
                <a:endCxn id="39" idx="0"/>
              </p:cNvCxnSpPr>
              <p:nvPr/>
            </p:nvCxnSpPr>
            <p:spPr>
              <a:xfrm flipH="1">
                <a:off x="10849602" y="2510780"/>
                <a:ext cx="87548" cy="2755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52" idx="2"/>
                <a:endCxn id="40" idx="0"/>
              </p:cNvCxnSpPr>
              <p:nvPr/>
            </p:nvCxnSpPr>
            <p:spPr>
              <a:xfrm>
                <a:off x="10937150" y="2510780"/>
                <a:ext cx="610048" cy="2755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6500553" y="2710171"/>
              <a:ext cx="55263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1600" dirty="0" err="1" smtClean="0"/>
                <a:t>Glap</a:t>
              </a:r>
              <a:r>
                <a:rPr lang="en-AU" sz="1600" dirty="0" smtClean="0"/>
                <a:t>       Glop      </a:t>
              </a:r>
              <a:r>
                <a:rPr lang="en-AU" sz="1600" dirty="0" err="1" smtClean="0"/>
                <a:t>Werp</a:t>
              </a:r>
              <a:r>
                <a:rPr lang="en-AU" sz="1600" dirty="0" smtClean="0"/>
                <a:t>      Derp       Flub       </a:t>
              </a:r>
              <a:r>
                <a:rPr lang="en-AU" sz="1600" dirty="0" err="1" smtClean="0"/>
                <a:t>Trub</a:t>
              </a:r>
              <a:r>
                <a:rPr lang="en-AU" sz="1600" dirty="0" smtClean="0"/>
                <a:t>        </a:t>
              </a:r>
              <a:r>
                <a:rPr lang="en-AU" sz="1600" dirty="0" err="1" smtClean="0"/>
                <a:t>Neft</a:t>
              </a:r>
              <a:r>
                <a:rPr lang="en-AU" sz="1600" dirty="0" smtClean="0"/>
                <a:t>       </a:t>
              </a:r>
              <a:r>
                <a:rPr lang="en-AU" sz="1600" dirty="0" err="1" smtClean="0"/>
                <a:t>Snef</a:t>
              </a:r>
              <a:endParaRPr lang="en-AU" sz="16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57727" y="1289061"/>
            <a:ext cx="4016761" cy="1457277"/>
            <a:chOff x="2557727" y="1289061"/>
            <a:chExt cx="4016761" cy="1457277"/>
          </a:xfrm>
        </p:grpSpPr>
        <p:sp>
          <p:nvSpPr>
            <p:cNvPr id="53" name="Rectangle 52"/>
            <p:cNvSpPr/>
            <p:nvPr/>
          </p:nvSpPr>
          <p:spPr>
            <a:xfrm>
              <a:off x="2557727" y="1289061"/>
              <a:ext cx="1457277" cy="1457277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Oval 53"/>
            <p:cNvSpPr/>
            <p:nvPr/>
          </p:nvSpPr>
          <p:spPr>
            <a:xfrm>
              <a:off x="4383969" y="1835560"/>
              <a:ext cx="910777" cy="910777"/>
            </a:xfrm>
            <a:prstGeom prst="ellipse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63711" y="1835560"/>
              <a:ext cx="910777" cy="910777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9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Complete the ‘Planet </a:t>
            </a:r>
            <a:r>
              <a:rPr lang="en-AU" sz="2800" dirty="0" err="1" smtClean="0">
                <a:latin typeface="+mn-lt"/>
              </a:rPr>
              <a:t>Pamishan</a:t>
            </a:r>
            <a:r>
              <a:rPr lang="en-AU" sz="2800" dirty="0" smtClean="0">
                <a:latin typeface="+mn-lt"/>
              </a:rPr>
              <a:t>’ worksheet by using the tabular key to identify the creatures on planet </a:t>
            </a:r>
            <a:r>
              <a:rPr lang="en-AU" sz="2800" dirty="0" err="1" smtClean="0">
                <a:latin typeface="+mn-lt"/>
              </a:rPr>
              <a:t>Pamishan</a:t>
            </a:r>
            <a:r>
              <a:rPr lang="en-AU" sz="2800" dirty="0" smtClean="0">
                <a:latin typeface="+mn-lt"/>
              </a:rPr>
              <a:t>.</a:t>
            </a: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Classification Keys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/>
              <a:t>Learning </a:t>
            </a:r>
            <a:r>
              <a:rPr lang="en-AU" sz="320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814562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3399337"/>
            <a:ext cx="11584906" cy="3060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In a large shop like Target or Big W, the items for sale are organised into groups or categories.</a:t>
            </a:r>
          </a:p>
          <a:p>
            <a:endParaRPr lang="en-AU" sz="2800" dirty="0"/>
          </a:p>
          <a:p>
            <a:r>
              <a:rPr lang="en-AU" sz="2800" dirty="0" smtClean="0"/>
              <a:t>Think, pair, share:  What are some of the sections in Target or Big </a:t>
            </a:r>
            <a:r>
              <a:rPr lang="en-AU" sz="2800" dirty="0" smtClean="0"/>
              <a:t>W?</a:t>
            </a:r>
            <a:endParaRPr lang="en-AU" sz="2800" dirty="0" smtClean="0"/>
          </a:p>
          <a:p>
            <a:endParaRPr lang="en-AU" sz="2800" dirty="0"/>
          </a:p>
          <a:p>
            <a:r>
              <a:rPr lang="en-AU" sz="2800" dirty="0" smtClean="0"/>
              <a:t>Think, pair, share:  If you wanted to find a pair of socks, how would you do it?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832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Define dichotomous </a:t>
            </a:r>
            <a:r>
              <a:rPr lang="en-AU" sz="2800" dirty="0" smtClean="0">
                <a:latin typeface="+mj-lt"/>
              </a:rPr>
              <a:t>keys.</a:t>
            </a:r>
            <a:endParaRPr lang="en-AU" sz="28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Use branched and tabular keys to identify organisms or </a:t>
            </a:r>
            <a:r>
              <a:rPr lang="en-AU" sz="2800" dirty="0" smtClean="0">
                <a:latin typeface="+mj-lt"/>
              </a:rPr>
              <a:t>objects.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55526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</a:t>
                      </a:r>
                      <a:r>
                        <a:rPr lang="en-AU" baseline="0" dirty="0" smtClean="0"/>
                        <a:t>is a dichotomous key?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322"/>
              </p:ext>
            </p:extLst>
          </p:nvPr>
        </p:nvGraphicFramePr>
        <p:xfrm>
          <a:off x="9354003" y="1743922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options does each branch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83430"/>
              </p:ext>
            </p:extLst>
          </p:nvPr>
        </p:nvGraphicFramePr>
        <p:xfrm>
          <a:off x="9354003" y="319518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characteristics are used to separate the organisms in this key?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Image result for dichotomous k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83" y="2994065"/>
            <a:ext cx="4557489" cy="372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070785" cy="237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Dichotomous Keys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dichotomous key is a visual tool used to classify </a:t>
            </a:r>
            <a:r>
              <a:rPr lang="en-AU" sz="2800" dirty="0" smtClean="0">
                <a:latin typeface="+mn-lt"/>
              </a:rPr>
              <a:t>organisms.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Dichotomous means ‘divide into two</a:t>
            </a:r>
            <a:r>
              <a:rPr lang="en-AU" sz="2800" dirty="0" smtClean="0">
                <a:latin typeface="+mn-lt"/>
              </a:rPr>
              <a:t>’.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Each branch of the key splits into </a:t>
            </a:r>
            <a:r>
              <a:rPr lang="en-AU" sz="2800" dirty="0" smtClean="0">
                <a:latin typeface="+mn-lt"/>
              </a:rPr>
              <a:t>two.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25081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a branched key look like?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07765"/>
              </p:ext>
            </p:extLst>
          </p:nvPr>
        </p:nvGraphicFramePr>
        <p:xfrm>
          <a:off x="9354003" y="149556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options does each branch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789295"/>
              </p:ext>
            </p:extLst>
          </p:nvPr>
        </p:nvGraphicFramePr>
        <p:xfrm>
          <a:off x="9354003" y="271025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characteristics are used to separate the fish and the amphibians?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76979" cy="237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Branched Keys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branched key looks a bit like a tree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show where a particular organism fits in the group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22" y="2284121"/>
            <a:ext cx="7558614" cy="457387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53915"/>
              </p:ext>
            </p:extLst>
          </p:nvPr>
        </p:nvGraphicFramePr>
        <p:xfrm>
          <a:off x="9354003" y="418748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characteristics does the bird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8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853317" y="1600201"/>
            <a:ext cx="3173584" cy="4525963"/>
          </a:xfrm>
        </p:spPr>
        <p:txBody>
          <a:bodyPr/>
          <a:lstStyle/>
          <a:p>
            <a:pPr marL="0" indent="0">
              <a:buNone/>
            </a:pPr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Branched keys can become very large and unmanageable as more organisms are added.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t="4040" r="8626"/>
          <a:stretch/>
        </p:blipFill>
        <p:spPr>
          <a:xfrm>
            <a:off x="0" y="0"/>
            <a:ext cx="885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82110"/>
              </p:ext>
            </p:extLst>
          </p:nvPr>
        </p:nvGraphicFramePr>
        <p:xfrm>
          <a:off x="377024" y="335033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tabular key the </a:t>
                      </a:r>
                      <a:r>
                        <a:rPr lang="en-AU" b="1" baseline="0" dirty="0" smtClean="0"/>
                        <a:t>same</a:t>
                      </a:r>
                      <a:r>
                        <a:rPr lang="en-AU" baseline="0" dirty="0" smtClean="0"/>
                        <a:t> as a branched key?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58585"/>
              </p:ext>
            </p:extLst>
          </p:nvPr>
        </p:nvGraphicFramePr>
        <p:xfrm>
          <a:off x="1238703" y="4623224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tabular key </a:t>
                      </a:r>
                      <a:r>
                        <a:rPr lang="en-AU" b="1" baseline="0" dirty="0" smtClean="0"/>
                        <a:t>different</a:t>
                      </a:r>
                      <a:r>
                        <a:rPr lang="en-AU" b="0" baseline="0" dirty="0" smtClean="0"/>
                        <a:t> to </a:t>
                      </a:r>
                      <a:r>
                        <a:rPr lang="en-AU" baseline="0" dirty="0" smtClean="0"/>
                        <a:t>a branched key?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694601"/>
              </p:ext>
            </p:extLst>
          </p:nvPr>
        </p:nvGraphicFramePr>
        <p:xfrm>
          <a:off x="3993371" y="3076018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this tabular key, what characteristics are used to separate the organisms?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211112" cy="2374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Tabular Keys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Tabular keys are written as a list.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contain the same information, but take up less </a:t>
            </a:r>
            <a:r>
              <a:rPr lang="en-AU" sz="2800" dirty="0" smtClean="0">
                <a:latin typeface="+mn-lt"/>
              </a:rPr>
              <a:t>space.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Scientists often use tabular keys when doing </a:t>
            </a:r>
            <a:r>
              <a:rPr lang="en-AU" sz="2800" dirty="0" smtClean="0">
                <a:latin typeface="+mn-lt"/>
              </a:rPr>
              <a:t>fieldwork.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46554"/>
              </p:ext>
            </p:extLst>
          </p:nvPr>
        </p:nvGraphicFramePr>
        <p:xfrm>
          <a:off x="4304021" y="480999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characteristics does the frog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9334500" y="0"/>
            <a:ext cx="2873385" cy="6858000"/>
            <a:chOff x="9334500" y="0"/>
            <a:chExt cx="2873385" cy="6858000"/>
          </a:xfrm>
        </p:grpSpPr>
        <p:pic>
          <p:nvPicPr>
            <p:cNvPr id="13" name="Picture 4" descr="Image result for dichotomous key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t="7320" r="48971" b="13166"/>
            <a:stretch/>
          </p:blipFill>
          <p:spPr bwMode="auto">
            <a:xfrm>
              <a:off x="9334500" y="0"/>
              <a:ext cx="2873384" cy="3400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dichotomous key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89" t="7560" r="3298" b="7755"/>
            <a:stretch/>
          </p:blipFill>
          <p:spPr bwMode="auto">
            <a:xfrm>
              <a:off x="9334501" y="3397135"/>
              <a:ext cx="2873384" cy="3460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81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65176"/>
              </p:ext>
            </p:extLst>
          </p:nvPr>
        </p:nvGraphicFramePr>
        <p:xfrm>
          <a:off x="9385942" y="23006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characteristics in a key need to be?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3605"/>
              </p:ext>
            </p:extLst>
          </p:nvPr>
        </p:nvGraphicFramePr>
        <p:xfrm>
          <a:off x="9385942" y="148512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‘tail longer than 15cm’ a good characteristic?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AAF9639-95B2-4B66-B567-6925A3F3B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0220"/>
              </p:ext>
            </p:extLst>
          </p:nvPr>
        </p:nvGraphicFramePr>
        <p:xfrm>
          <a:off x="9385942" y="3014513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‘hair in a ponytail’ a good characteristic?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099485" cy="3122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Characteristics in Keys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Characteristics used in keys need to be constant, observable and </a:t>
            </a:r>
            <a:r>
              <a:rPr lang="en-AU" sz="2800" dirty="0" smtClean="0">
                <a:latin typeface="+mn-lt"/>
              </a:rPr>
              <a:t>measureable.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Big or small is </a:t>
            </a:r>
            <a:r>
              <a:rPr lang="en-AU" sz="2800" b="1" dirty="0" smtClean="0">
                <a:latin typeface="+mn-lt"/>
              </a:rPr>
              <a:t>not</a:t>
            </a:r>
            <a:r>
              <a:rPr lang="en-AU" sz="2800" dirty="0" smtClean="0">
                <a:latin typeface="+mn-lt"/>
              </a:rPr>
              <a:t> a good characteristic to </a:t>
            </a:r>
            <a:r>
              <a:rPr lang="en-AU" sz="2800" dirty="0" smtClean="0">
                <a:latin typeface="+mn-lt"/>
              </a:rPr>
              <a:t>use because it is too vague.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Smaller than 10cm or larger than 10cm is a good characteristic to </a:t>
            </a:r>
            <a:r>
              <a:rPr lang="en-AU" sz="2800" dirty="0" smtClean="0">
                <a:latin typeface="+mn-lt"/>
              </a:rPr>
              <a:t>use because it is specific.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79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55424" y="3940827"/>
            <a:ext cx="5181850" cy="702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What is the name of this alien?</a:t>
            </a:r>
            <a:endParaRPr lang="en-AU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55424" y="4542765"/>
            <a:ext cx="6637316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has an open mouth and no arms, so it is called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Alienus</a:t>
            </a:r>
            <a:r>
              <a:rPr lang="en-AU" sz="2800" i="1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i="1" dirty="0" err="1" smtClean="0">
                <a:solidFill>
                  <a:srgbClr val="00B050"/>
                </a:solidFill>
                <a:latin typeface="+mn-lt"/>
              </a:rPr>
              <a:t>quadlegius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378" y="922307"/>
            <a:ext cx="3190354" cy="4684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dirty="0" smtClean="0">
                <a:latin typeface="+mn-lt"/>
              </a:rPr>
              <a:t>Using Branched Dichotomous Keys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first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Decide which option is true and follow the arrow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Look at the new choice</a:t>
            </a:r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/>
              <a:t>Decide which option is true and follow the </a:t>
            </a:r>
            <a:r>
              <a:rPr lang="en-AU" sz="2000" dirty="0" smtClean="0"/>
              <a:t>arrow</a:t>
            </a:r>
            <a:endParaRPr lang="en-AU" sz="2000" dirty="0"/>
          </a:p>
          <a:p>
            <a:pPr marL="514350" indent="-51435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AU" sz="2000" dirty="0" smtClean="0">
                <a:latin typeface="+mn-lt"/>
              </a:rPr>
              <a:t>Keep going until you reach the creature’s name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3281975" y="148208"/>
            <a:ext cx="8859276" cy="3530375"/>
            <a:chOff x="3129464" y="487356"/>
            <a:chExt cx="8859276" cy="3530375"/>
          </a:xfrm>
        </p:grpSpPr>
        <p:cxnSp>
          <p:nvCxnSpPr>
            <p:cNvPr id="13" name="Straight Arrow Connector 12"/>
            <p:cNvCxnSpPr>
              <a:stCxn id="43" idx="2"/>
              <a:endCxn id="44" idx="0"/>
            </p:cNvCxnSpPr>
            <p:nvPr/>
          </p:nvCxnSpPr>
          <p:spPr>
            <a:xfrm flipH="1">
              <a:off x="5993839" y="856688"/>
              <a:ext cx="1286386" cy="48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3" idx="2"/>
              <a:endCxn id="45" idx="0"/>
            </p:cNvCxnSpPr>
            <p:nvPr/>
          </p:nvCxnSpPr>
          <p:spPr>
            <a:xfrm>
              <a:off x="7280225" y="856688"/>
              <a:ext cx="1228679" cy="480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04962" y="487356"/>
              <a:ext cx="7505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Aliens</a:t>
              </a:r>
              <a:endParaRPr lang="en-AU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5990" y="1337366"/>
              <a:ext cx="137569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Open mouth</a:t>
              </a:r>
              <a:endParaRPr lang="en-AU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4149" y="1337365"/>
              <a:ext cx="14895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Closed mouth</a:t>
              </a:r>
              <a:endParaRPr lang="en-AU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38896" y="2306721"/>
              <a:ext cx="6719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Arms</a:t>
              </a:r>
              <a:endParaRPr lang="en-AU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50161" y="2306721"/>
              <a:ext cx="9733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arms</a:t>
              </a:r>
              <a:endParaRPr lang="en-AU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1788" y="3032337"/>
              <a:ext cx="67794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Hairy</a:t>
              </a:r>
              <a:endParaRPr lang="en-AU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57534" y="3022365"/>
              <a:ext cx="19319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quadlegius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44" idx="2"/>
              <a:endCxn id="46" idx="0"/>
            </p:cNvCxnSpPr>
            <p:nvPr/>
          </p:nvCxnSpPr>
          <p:spPr>
            <a:xfrm flipH="1">
              <a:off x="5374886" y="1706698"/>
              <a:ext cx="618953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4" idx="2"/>
              <a:endCxn id="47" idx="0"/>
            </p:cNvCxnSpPr>
            <p:nvPr/>
          </p:nvCxnSpPr>
          <p:spPr>
            <a:xfrm>
              <a:off x="5993839" y="1706698"/>
              <a:ext cx="642994" cy="600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6" idx="2"/>
              <a:endCxn id="48" idx="0"/>
            </p:cNvCxnSpPr>
            <p:nvPr/>
          </p:nvCxnSpPr>
          <p:spPr>
            <a:xfrm flipH="1">
              <a:off x="4390760" y="2676053"/>
              <a:ext cx="98412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47" idx="2"/>
              <a:endCxn id="49" idx="0"/>
            </p:cNvCxnSpPr>
            <p:nvPr/>
          </p:nvCxnSpPr>
          <p:spPr>
            <a:xfrm>
              <a:off x="6636833" y="2676053"/>
              <a:ext cx="486671" cy="34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474185" y="2305772"/>
              <a:ext cx="74251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Horns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6965" y="2306721"/>
              <a:ext cx="104387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 horns</a:t>
              </a:r>
            </a:p>
          </p:txBody>
        </p:sp>
        <p:cxnSp>
          <p:nvCxnSpPr>
            <p:cNvPr id="23" name="Straight Arrow Connector 22"/>
            <p:cNvCxnSpPr>
              <a:stCxn id="45" idx="2"/>
              <a:endCxn id="21" idx="0"/>
            </p:cNvCxnSpPr>
            <p:nvPr/>
          </p:nvCxnSpPr>
          <p:spPr>
            <a:xfrm>
              <a:off x="8508904" y="1706697"/>
              <a:ext cx="1336537" cy="5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5" idx="2"/>
              <a:endCxn id="22" idx="0"/>
            </p:cNvCxnSpPr>
            <p:nvPr/>
          </p:nvCxnSpPr>
          <p:spPr>
            <a:xfrm flipH="1">
              <a:off x="8508903" y="1706697"/>
              <a:ext cx="1" cy="600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303022" y="3022120"/>
              <a:ext cx="168571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stripicus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1" idx="2"/>
              <a:endCxn id="26" idx="0"/>
            </p:cNvCxnSpPr>
            <p:nvPr/>
          </p:nvCxnSpPr>
          <p:spPr>
            <a:xfrm>
              <a:off x="9845441" y="2675104"/>
              <a:ext cx="1300440" cy="347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86791" y="3648399"/>
              <a:ext cx="168026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blobicus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97962" y="3647032"/>
              <a:ext cx="166263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fuzzicus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35" idx="2"/>
              <a:endCxn id="39" idx="0"/>
            </p:cNvCxnSpPr>
            <p:nvPr/>
          </p:nvCxnSpPr>
          <p:spPr>
            <a:xfrm flipH="1">
              <a:off x="8326925" y="3401669"/>
              <a:ext cx="402354" cy="246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6" idx="2"/>
              <a:endCxn id="40" idx="0"/>
            </p:cNvCxnSpPr>
            <p:nvPr/>
          </p:nvCxnSpPr>
          <p:spPr>
            <a:xfrm>
              <a:off x="9696281" y="3391452"/>
              <a:ext cx="532999" cy="255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291498" y="3032337"/>
              <a:ext cx="8755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legs</a:t>
              </a:r>
              <a:endParaRPr lang="en-AU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397962" y="3022120"/>
              <a:ext cx="5966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Legs</a:t>
              </a:r>
              <a:endParaRPr lang="en-AU" dirty="0"/>
            </a:p>
          </p:txBody>
        </p:sp>
        <p:cxnSp>
          <p:nvCxnSpPr>
            <p:cNvPr id="37" name="Straight Arrow Connector 36"/>
            <p:cNvCxnSpPr>
              <a:stCxn id="22" idx="2"/>
              <a:endCxn id="35" idx="0"/>
            </p:cNvCxnSpPr>
            <p:nvPr/>
          </p:nvCxnSpPr>
          <p:spPr>
            <a:xfrm>
              <a:off x="8508903" y="2676053"/>
              <a:ext cx="220376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2" idx="2"/>
              <a:endCxn id="36" idx="0"/>
            </p:cNvCxnSpPr>
            <p:nvPr/>
          </p:nvCxnSpPr>
          <p:spPr>
            <a:xfrm>
              <a:off x="8508903" y="2676053"/>
              <a:ext cx="1187378" cy="346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978253" y="3032337"/>
              <a:ext cx="10562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Not hairy</a:t>
              </a:r>
              <a:endParaRPr lang="en-AU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86367" y="3647032"/>
              <a:ext cx="19868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tritoothicus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2"/>
              <a:endCxn id="51" idx="0"/>
            </p:cNvCxnSpPr>
            <p:nvPr/>
          </p:nvCxnSpPr>
          <p:spPr>
            <a:xfrm>
              <a:off x="5506379" y="3401669"/>
              <a:ext cx="473401" cy="245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6" idx="2"/>
              <a:endCxn id="50" idx="0"/>
            </p:cNvCxnSpPr>
            <p:nvPr/>
          </p:nvCxnSpPr>
          <p:spPr>
            <a:xfrm>
              <a:off x="5374886" y="2676053"/>
              <a:ext cx="131493" cy="35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129464" y="3648272"/>
              <a:ext cx="16002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i="1" dirty="0" err="1" smtClean="0">
                  <a:solidFill>
                    <a:srgbClr val="00B050"/>
                  </a:solidFill>
                </a:rPr>
                <a:t>Alienus</a:t>
              </a:r>
              <a:r>
                <a:rPr lang="en-AU" i="1" dirty="0" smtClean="0">
                  <a:solidFill>
                    <a:srgbClr val="00B050"/>
                  </a:solidFill>
                </a:rPr>
                <a:t> </a:t>
              </a:r>
              <a:r>
                <a:rPr lang="en-AU" i="1" dirty="0" err="1" smtClean="0">
                  <a:solidFill>
                    <a:srgbClr val="00B050"/>
                  </a:solidFill>
                </a:rPr>
                <a:t>haricus</a:t>
              </a:r>
              <a:endParaRPr lang="en-AU" i="1" dirty="0">
                <a:solidFill>
                  <a:srgbClr val="00B050"/>
                </a:solidFill>
              </a:endParaRPr>
            </a:p>
          </p:txBody>
        </p:sp>
        <p:cxnSp>
          <p:nvCxnSpPr>
            <p:cNvPr id="60" name="Straight Arrow Connector 59"/>
            <p:cNvCxnSpPr>
              <a:stCxn id="48" idx="2"/>
              <a:endCxn id="59" idx="0"/>
            </p:cNvCxnSpPr>
            <p:nvPr/>
          </p:nvCxnSpPr>
          <p:spPr>
            <a:xfrm flipH="1">
              <a:off x="3929598" y="3401669"/>
              <a:ext cx="461162" cy="246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/>
          <a:srcRect t="1426" r="83083" b="1"/>
          <a:stretch/>
        </p:blipFill>
        <p:spPr>
          <a:xfrm>
            <a:off x="10455533" y="26783"/>
            <a:ext cx="1721044" cy="22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15047</TotalTime>
  <Words>1092</Words>
  <Application>Microsoft Office PowerPoint</Application>
  <PresentationFormat>Widescreen</PresentationFormat>
  <Paragraphs>232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Classification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219</cp:revision>
  <dcterms:created xsi:type="dcterms:W3CDTF">2017-01-28T08:32:28Z</dcterms:created>
  <dcterms:modified xsi:type="dcterms:W3CDTF">2019-07-05T00:46:16Z</dcterms:modified>
</cp:coreProperties>
</file>